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7" r:id="rId4"/>
    <p:sldId id="278" r:id="rId5"/>
    <p:sldId id="280" r:id="rId6"/>
    <p:sldId id="282" r:id="rId7"/>
    <p:sldId id="301" r:id="rId8"/>
    <p:sldId id="283" r:id="rId9"/>
    <p:sldId id="267" r:id="rId10"/>
    <p:sldId id="295" r:id="rId11"/>
    <p:sldId id="296" r:id="rId12"/>
    <p:sldId id="294" r:id="rId13"/>
    <p:sldId id="293" r:id="rId14"/>
    <p:sldId id="286" r:id="rId15"/>
    <p:sldId id="285" r:id="rId16"/>
    <p:sldId id="298" r:id="rId17"/>
    <p:sldId id="287" r:id="rId18"/>
    <p:sldId id="289" r:id="rId19"/>
    <p:sldId id="299" r:id="rId20"/>
    <p:sldId id="300" r:id="rId21"/>
    <p:sldId id="284" r:id="rId22"/>
    <p:sldId id="297" r:id="rId23"/>
    <p:sldId id="26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5526D-7711-4C8C-9631-B3E75012D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BE1FF7-814E-43FA-B9C5-E512F10F3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D98AAE-DC5C-4FCA-A960-02DEC3D4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159236-C8F3-4BA1-B9DE-2470B41E0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E31C9-DD29-4D87-BEC3-CA9BD5831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3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31B21-6CFE-461D-9276-9104AB14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98C3B05-34CE-4F11-A29D-B3AD4497A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F22ECB-7AE1-47AE-A50D-20CA19E58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67AB36-C039-408C-B32D-8626EE32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B4A7D3-F398-4FFD-BEB1-DA93E485D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92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F43BAC-CC4C-402B-8136-32A5A5D89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FCD3DA8-156D-4BF3-98F9-23B58EA2C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DA1DD5-C1F2-4961-AA5C-8FE43EDB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7E77E6-1587-4424-824A-D848DC78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C57530-2F4A-4C95-95A2-9B16BC53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41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87C7A-10E8-46AD-83D5-EB2874665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886D96-8AF5-446E-B2DA-E663F32C3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5C872F-86CE-482F-8B3C-F5FB4CEB4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C6D107-D404-411F-A5A2-1DDC1D37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469898-0141-4B41-B622-D71276C9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86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4762D-4F27-46FB-8B69-9AD553E6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D4D989-4684-4221-9ECD-F001B3CBF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9672E3-7049-4EA3-A56C-8270A4E7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C07AC5-BF68-4B47-B641-C735ABFB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955888-C3B3-4F5C-8F02-60A01EF9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067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2C270-F722-44CF-A49E-EB6E32095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2BF5A5-3016-4DD1-90B6-B86AF3567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A711B1-9C32-4341-88BE-09C8FEDD2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2CF6D5-9FC8-441A-9A9C-E1D17BFB2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215380-0B79-4F6A-97C8-47B7FBCC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3A6E6A-39C6-41DA-8380-09042127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9CB13-BEFF-4F0A-B4CC-341E2054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5CF966-0135-4AC0-B368-A65E3D614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392EC0-0563-422B-88A8-BDC051FF4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F856B42-D017-4B5F-A016-14BECEC3E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4049725-4B45-49F1-BE3B-DDF69A054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0FB443-1DC6-4289-B9F9-B96187D6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71E9F90-628F-42B7-85CB-C91373EB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6C24F7C-59ED-4AB7-947F-E0BDF4B47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85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018F5-0D0C-4DED-975C-61FD1421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F380378-6A1D-463F-836A-D1FB5650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41CE9E-4E30-4F6F-97F4-3AAEFA1F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19F941-AE8C-4A68-8ECF-6A1B8A4E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86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86521AA-799B-4971-80C2-7BABAECF9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AA576BC-58FB-45E1-AE42-BB47A316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17E2AD-1FF8-4EEE-AA12-B78323912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64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0EF5D-F64A-4DA9-B2DC-EFB18B8F7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77570-9A03-4C77-BA3C-6C8811E12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58C117-DA9E-4907-9F00-C4FC9FBB1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0A42C1-E62F-4CAF-84EB-626BB42B6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3F6E2E-CA86-4AFB-A8C0-A5AA8A805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26A99F-EF4E-4A7B-B36C-C1DED6FA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978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7DDBA5-9D92-46F2-9147-ACDEE443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805A644-A9BE-45A9-8D3A-91515E340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9172A2-BF81-4830-81D4-1D413EB1E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5E4917-E66A-4279-AD56-8A2E3D93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FCAA12-43E7-47D0-B942-57625EB9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3DE9D6-DCBC-468D-8B30-CC7FA8DF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719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F029564-148A-4173-BA7C-7BBF9206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7E7C5-5506-47F2-8D08-937DD4160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47A35D-7C57-4F52-9396-CB43EABB18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E8709-F632-4937-96FE-88305229AC84}" type="datetimeFigureOut">
              <a:rPr lang="pt-BR" smtClean="0"/>
              <a:t>15/04/2021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D0C9BA-85DA-4B18-A603-FDDD147FA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456A22-9C95-443E-A535-962AC8D0D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C8CE2-3E0C-40B1-84CD-F453E0566F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24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texts.com/fpp2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9791ACF-3BAC-4E7E-8293-3827407DF051}"/>
              </a:ext>
            </a:extLst>
          </p:cNvPr>
          <p:cNvSpPr txBox="1"/>
          <p:nvPr/>
        </p:nvSpPr>
        <p:spPr>
          <a:xfrm>
            <a:off x="741680" y="1597729"/>
            <a:ext cx="10708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 de Redes Neurais na Previsão das Receitas Administradas pela RFB</a:t>
            </a:r>
          </a:p>
          <a:p>
            <a:pPr algn="ctr"/>
            <a:endParaRPr lang="pt-BR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pt-BR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15/04/2021</a:t>
            </a:r>
          </a:p>
        </p:txBody>
      </p:sp>
    </p:spTree>
    <p:extLst>
      <p:ext uri="{BB962C8B-B14F-4D97-AF65-F5344CB8AC3E}">
        <p14:creationId xmlns:p14="http://schemas.microsoft.com/office/powerpoint/2010/main" val="237704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4. Análise e Exploração dos Dados</a:t>
            </a:r>
          </a:p>
          <a:p>
            <a:endParaRPr lang="pt-BR" sz="3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16EB3-04F2-4A59-B0D0-8F80AED78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317988"/>
            <a:ext cx="10160522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93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4. Análise e Exploração dos Dados</a:t>
            </a:r>
          </a:p>
          <a:p>
            <a:endParaRPr lang="pt-BR" sz="36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B421BFC-70F8-4FDD-BDEE-CBD2861F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75" y="1349874"/>
            <a:ext cx="10160522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0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4. Análise e Exploração dos Dados</a:t>
            </a:r>
          </a:p>
          <a:p>
            <a:endParaRPr lang="pt-BR" sz="3600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3EB1D8-E5E2-4379-88C5-CDD5F8C151CB}"/>
              </a:ext>
            </a:extLst>
          </p:cNvPr>
          <p:cNvSpPr txBox="1"/>
          <p:nvPr/>
        </p:nvSpPr>
        <p:spPr>
          <a:xfrm>
            <a:off x="1379943" y="1213008"/>
            <a:ext cx="9180137" cy="669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Testes de correlação </a:t>
            </a:r>
            <a:r>
              <a:rPr lang="pt-BR" sz="28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Pearson</a:t>
            </a:r>
            <a:r>
              <a:rPr lang="pt-B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 ano-calendário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14FDEAB-5DA2-4F8B-8076-4642FBA8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61" y="1976421"/>
            <a:ext cx="10477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6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5. Criação de Modelos de </a:t>
            </a:r>
            <a:r>
              <a:rPr lang="pt-BR" sz="3600" b="1" dirty="0" err="1"/>
              <a:t>Machine</a:t>
            </a:r>
            <a:r>
              <a:rPr lang="pt-BR" sz="3600" b="1" dirty="0"/>
              <a:t> Learning</a:t>
            </a:r>
          </a:p>
          <a:p>
            <a:endParaRPr lang="pt-BR" sz="3600" b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1" dirty="0" err="1"/>
              <a:t>nnetar</a:t>
            </a:r>
            <a:r>
              <a:rPr lang="en-US" sz="2400" b="1" i="1" dirty="0"/>
              <a:t>():</a:t>
            </a:r>
            <a:r>
              <a:rPr lang="en-US" sz="2400" i="1" dirty="0"/>
              <a:t> Neural Network Time Series Forecasts: Feed-forward neural networks with a single hidden layer and lagged inputs for forecasting univariate time series. </a:t>
            </a:r>
          </a:p>
          <a:p>
            <a:pPr algn="just"/>
            <a:endParaRPr lang="en-US" sz="2400" i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1" dirty="0"/>
              <a:t>forecast(): </a:t>
            </a:r>
            <a:r>
              <a:rPr lang="en-US" sz="2400" i="1" dirty="0"/>
              <a:t>Forecasting time series: forecast is a generic function for forecasting from time series or time series models. The function invokes particular methods which depend on the class of the first argument.</a:t>
            </a:r>
          </a:p>
          <a:p>
            <a:pPr algn="just"/>
            <a:endParaRPr lang="en-US" sz="2400" i="1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1" dirty="0"/>
              <a:t>accuracy(): </a:t>
            </a:r>
            <a:r>
              <a:rPr lang="en-US" sz="2400" i="1" dirty="0"/>
              <a:t>Accuracy measures for a forecast model: Returns range of summary measures of the forecast accuracy. If x is provided, the function measures test set forecast accuracy based on x-f. If x is not provided, the function only produces training set accuracy measures of the forecasts based on f["x"]-fitted(f). All measures are defined and discussed in Hyndman and Koehler (2006).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104600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5. Criação de Modelos de </a:t>
            </a:r>
            <a:r>
              <a:rPr lang="pt-BR" sz="3600" b="1" dirty="0" err="1"/>
              <a:t>Machine</a:t>
            </a:r>
            <a:r>
              <a:rPr lang="pt-BR" sz="3600" b="1" dirty="0"/>
              <a:t> Learning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979AB33-B18E-408B-820C-ADD407934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20" y="942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FE2798-8ECA-483A-A73B-2CA408CE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58" y="1399881"/>
            <a:ext cx="10160522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64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5. Criação de Modelos de </a:t>
            </a:r>
            <a:r>
              <a:rPr lang="pt-BR" sz="3600" b="1" dirty="0" err="1"/>
              <a:t>Machine</a:t>
            </a:r>
            <a:r>
              <a:rPr lang="pt-BR" sz="3600" b="1" dirty="0"/>
              <a:t> Learning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979AB33-B18E-408B-820C-ADD407934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20" y="942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400B64-8F9F-474A-A100-7C30F74F9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55" y="1399881"/>
            <a:ext cx="9351761" cy="2552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Imagem 1">
            <a:extLst>
              <a:ext uri="{FF2B5EF4-FFF2-40B4-BE49-F238E27FC236}">
                <a16:creationId xmlns:a16="http://schemas.microsoft.com/office/drawing/2014/main" id="{146AD684-068C-429A-8733-1E401860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87" y="4211065"/>
            <a:ext cx="4772025" cy="2494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266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5. Criação de Modelos de </a:t>
            </a:r>
            <a:r>
              <a:rPr lang="pt-BR" sz="3600" b="1" dirty="0" err="1"/>
              <a:t>Machine</a:t>
            </a:r>
            <a:r>
              <a:rPr lang="pt-BR" sz="3600" b="1" dirty="0"/>
              <a:t> Learning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979AB33-B18E-408B-820C-ADD407934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20" y="942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C6B295-AEA6-4736-ACCF-4267DB98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65" y="1729718"/>
            <a:ext cx="9771741" cy="329948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9DC8744-DC7B-4018-AFC9-B75E7B6B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28" y="4569987"/>
            <a:ext cx="10677972" cy="1578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E80A399A-F0A3-400E-8FD1-1D1FDC909718}"/>
              </a:ext>
            </a:extLst>
          </p:cNvPr>
          <p:cNvSpPr/>
          <p:nvPr/>
        </p:nvSpPr>
        <p:spPr>
          <a:xfrm>
            <a:off x="3035431" y="5467546"/>
            <a:ext cx="744717" cy="593889"/>
          </a:xfrm>
          <a:prstGeom prst="ellipse">
            <a:avLst/>
          </a:prstGeom>
          <a:noFill/>
          <a:ln w="635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01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6. Apresentação dos Resultados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979AB33-B18E-408B-820C-ADD407934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20" y="942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2CF656-4C07-4A1E-8851-D3DA00E4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0" y="1399881"/>
            <a:ext cx="10160522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41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6. Apresentação dos Resultados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979AB33-B18E-408B-820C-ADD407934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20" y="942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468FB6-54DA-4736-B547-371105AFF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20" y="1259175"/>
            <a:ext cx="10160522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9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6. Apresentação dos Resultados (próximos passos)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979AB33-B18E-408B-820C-ADD407934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20" y="942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2EC421-90C1-4B7C-9D85-A117F141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39" y="1399881"/>
            <a:ext cx="10160522" cy="52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1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9791ACF-3BAC-4E7E-8293-3827407DF051}"/>
              </a:ext>
            </a:extLst>
          </p:cNvPr>
          <p:cNvSpPr txBox="1"/>
          <p:nvPr/>
        </p:nvSpPr>
        <p:spPr>
          <a:xfrm>
            <a:off x="485532" y="735393"/>
            <a:ext cx="112209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SUMÁRIO</a:t>
            </a:r>
          </a:p>
          <a:p>
            <a:pPr lvl="1"/>
            <a:endParaRPr lang="pt-BR" sz="36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pt-BR" sz="3600" b="1" dirty="0"/>
              <a:t>1. Introdução: Contextualização e problema proposto</a:t>
            </a:r>
          </a:p>
          <a:p>
            <a:pPr lvl="1"/>
            <a:r>
              <a:rPr lang="pt-BR" sz="3600" b="1" dirty="0"/>
              <a:t>2. Coleta de Dados</a:t>
            </a:r>
          </a:p>
          <a:p>
            <a:pPr lvl="1"/>
            <a:r>
              <a:rPr lang="pt-BR" sz="3600" b="1" dirty="0"/>
              <a:t>3. Processamento/Tratamento de Dados</a:t>
            </a:r>
          </a:p>
          <a:p>
            <a:pPr lvl="1"/>
            <a:r>
              <a:rPr lang="pt-BR" sz="3600" b="1" dirty="0"/>
              <a:t>4. Análise e Exploração dos Dados</a:t>
            </a:r>
          </a:p>
          <a:p>
            <a:pPr lvl="1"/>
            <a:r>
              <a:rPr lang="pt-BR" sz="3600" b="1" dirty="0"/>
              <a:t>5. Criação de Modelos de </a:t>
            </a:r>
            <a:r>
              <a:rPr lang="pt-BR" sz="3600" b="1" dirty="0" err="1"/>
              <a:t>Machine</a:t>
            </a:r>
            <a:r>
              <a:rPr lang="pt-BR" sz="3600" b="1" dirty="0"/>
              <a:t> Learning</a:t>
            </a:r>
          </a:p>
          <a:p>
            <a:pPr lvl="1"/>
            <a:r>
              <a:rPr lang="pt-BR" sz="3600" b="1" dirty="0"/>
              <a:t>6. Apresentação dos Resultados</a:t>
            </a:r>
          </a:p>
        </p:txBody>
      </p:sp>
    </p:spTree>
    <p:extLst>
      <p:ext uri="{BB962C8B-B14F-4D97-AF65-F5344CB8AC3E}">
        <p14:creationId xmlns:p14="http://schemas.microsoft.com/office/powerpoint/2010/main" val="336180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6. Apresentação dos Resultados (próximos passos/</a:t>
            </a:r>
            <a:r>
              <a:rPr lang="pt-BR" sz="3600" b="1" dirty="0">
                <a:solidFill>
                  <a:srgbClr val="FF0000"/>
                </a:solidFill>
              </a:rPr>
              <a:t>testes</a:t>
            </a:r>
            <a:r>
              <a:rPr lang="pt-BR" sz="3600" b="1" dirty="0"/>
              <a:t>)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979AB33-B18E-408B-820C-ADD407934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20" y="9426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0EEF92-B3E6-43E4-A684-31996DDBB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20" y="1399881"/>
            <a:ext cx="10160522" cy="529617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AC4F79D-5A4D-4A54-91B3-1D8F38499B56}"/>
              </a:ext>
            </a:extLst>
          </p:cNvPr>
          <p:cNvSpPr/>
          <p:nvPr/>
        </p:nvSpPr>
        <p:spPr>
          <a:xfrm>
            <a:off x="3940404" y="1790359"/>
            <a:ext cx="4515439" cy="179109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5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REFERÊNCIAS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4F34701-EB0E-4377-AF69-3B33A0CD8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27" y="1500920"/>
            <a:ext cx="1450014" cy="20923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8E19DF2-C0CA-49F9-A24D-E11D0AE9B2A3}"/>
              </a:ext>
            </a:extLst>
          </p:cNvPr>
          <p:cNvSpPr txBox="1"/>
          <p:nvPr/>
        </p:nvSpPr>
        <p:spPr>
          <a:xfrm>
            <a:off x="4461359" y="1571748"/>
            <a:ext cx="55429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1" dirty="0" err="1"/>
              <a:t>Forecasting</a:t>
            </a:r>
            <a:r>
              <a:rPr lang="pt-BR" sz="2400" b="1" i="1" dirty="0"/>
              <a:t>: </a:t>
            </a:r>
            <a:r>
              <a:rPr lang="pt-BR" sz="2400" b="1" i="1" dirty="0" err="1"/>
              <a:t>Principles</a:t>
            </a:r>
            <a:r>
              <a:rPr lang="pt-BR" sz="2400" b="1" i="1" dirty="0"/>
              <a:t> </a:t>
            </a:r>
            <a:r>
              <a:rPr lang="pt-BR" sz="2400" b="1" i="1" dirty="0" err="1"/>
              <a:t>and</a:t>
            </a:r>
            <a:r>
              <a:rPr lang="pt-BR" sz="2400" b="1" i="1" dirty="0"/>
              <a:t> </a:t>
            </a:r>
            <a:r>
              <a:rPr lang="pt-BR" sz="2400" b="1" i="1" dirty="0" err="1"/>
              <a:t>Practice</a:t>
            </a:r>
            <a:endParaRPr lang="pt-BR" sz="2400" b="1" i="1" dirty="0"/>
          </a:p>
          <a:p>
            <a:r>
              <a:rPr lang="pt-BR" sz="2400" i="1" dirty="0"/>
              <a:t>Rob J </a:t>
            </a:r>
            <a:r>
              <a:rPr lang="pt-BR" sz="2400" i="1" dirty="0" err="1"/>
              <a:t>Hyndman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George </a:t>
            </a:r>
            <a:r>
              <a:rPr lang="pt-BR" sz="2400" i="1" dirty="0" err="1"/>
              <a:t>Athanasopoulos</a:t>
            </a:r>
            <a:endParaRPr lang="pt-BR" sz="2400" i="1" dirty="0"/>
          </a:p>
          <a:p>
            <a:r>
              <a:rPr lang="pt-BR" sz="2400" i="1" dirty="0" err="1"/>
              <a:t>Monash</a:t>
            </a:r>
            <a:r>
              <a:rPr lang="pt-BR" sz="2400" i="1" dirty="0"/>
              <a:t> </a:t>
            </a:r>
            <a:r>
              <a:rPr lang="pt-BR" sz="2400" i="1" dirty="0" err="1"/>
              <a:t>University</a:t>
            </a:r>
            <a:r>
              <a:rPr lang="pt-BR" sz="2400" i="1" dirty="0"/>
              <a:t>, Australia</a:t>
            </a:r>
          </a:p>
          <a:p>
            <a:r>
              <a:rPr lang="pt-BR" sz="2400" i="1" dirty="0">
                <a:hlinkClick r:id="rId3"/>
              </a:rPr>
              <a:t>https://otexts.com/fpp2/</a:t>
            </a:r>
            <a:endParaRPr lang="pt-BR" sz="2400" i="1" dirty="0"/>
          </a:p>
          <a:p>
            <a:endParaRPr lang="pt-BR" sz="2400" i="1" dirty="0"/>
          </a:p>
          <a:p>
            <a:endParaRPr lang="en-US" sz="2400" i="1" dirty="0"/>
          </a:p>
          <a:p>
            <a:endParaRPr lang="en-US" sz="2400" b="1" i="1" dirty="0"/>
          </a:p>
          <a:p>
            <a:endParaRPr lang="en-US" sz="2400" b="1" i="1" dirty="0"/>
          </a:p>
          <a:p>
            <a:r>
              <a:rPr lang="en-US" sz="2400" b="1" i="1" dirty="0"/>
              <a:t>Hands-On Time Series Analysis with R.</a:t>
            </a:r>
            <a:endParaRPr lang="pt-BR" sz="2400" b="1" i="1" dirty="0"/>
          </a:p>
          <a:p>
            <a:r>
              <a:rPr lang="en-US" sz="2400" i="1" dirty="0"/>
              <a:t>KRISPIN, Rami. </a:t>
            </a:r>
            <a:endParaRPr lang="pt-BR" sz="2400" i="1" dirty="0"/>
          </a:p>
          <a:p>
            <a:endParaRPr lang="pt-BR" sz="24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48C6B8-9B0C-45E6-9827-A9BB38A87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03" y="4346795"/>
            <a:ext cx="1636662" cy="20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2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A4F1A01-71BD-4464-8901-8AE49730028E}"/>
              </a:ext>
            </a:extLst>
          </p:cNvPr>
          <p:cNvGrpSpPr/>
          <p:nvPr/>
        </p:nvGrpSpPr>
        <p:grpSpPr>
          <a:xfrm>
            <a:off x="3048779" y="1259175"/>
            <a:ext cx="6648851" cy="5076586"/>
            <a:chOff x="517335" y="1099968"/>
            <a:chExt cx="6648851" cy="5076586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8E19DF2-C0CA-49F9-A24D-E11D0AE9B2A3}"/>
                </a:ext>
              </a:extLst>
            </p:cNvPr>
            <p:cNvSpPr txBox="1"/>
            <p:nvPr/>
          </p:nvSpPr>
          <p:spPr>
            <a:xfrm>
              <a:off x="2565905" y="1099968"/>
              <a:ext cx="4600281" cy="4832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sz="2800" i="1" dirty="0"/>
            </a:p>
            <a:p>
              <a:r>
                <a:rPr lang="en-US" sz="2800" i="1" dirty="0"/>
                <a:t>LANTZ, Brett. </a:t>
              </a:r>
              <a:r>
                <a:rPr lang="en-US" sz="2800" b="1" i="1" dirty="0"/>
                <a:t>Machine Learning With R.</a:t>
              </a:r>
              <a:r>
                <a:rPr lang="en-US" sz="2800" i="1" dirty="0"/>
                <a:t> Third Edition April 2019. </a:t>
              </a:r>
              <a:r>
                <a:rPr lang="en-US" sz="2800" i="1" dirty="0" err="1"/>
                <a:t>Packt</a:t>
              </a:r>
              <a:r>
                <a:rPr lang="en-US" sz="2800" i="1" dirty="0"/>
                <a:t>.</a:t>
              </a:r>
            </a:p>
            <a:p>
              <a:endParaRPr lang="en-US" sz="2800" i="1" dirty="0"/>
            </a:p>
            <a:p>
              <a:endParaRPr lang="en-US" sz="2800" i="1" dirty="0"/>
            </a:p>
            <a:p>
              <a:endParaRPr lang="en-US" sz="2800" i="1" dirty="0"/>
            </a:p>
            <a:p>
              <a:r>
                <a:rPr lang="en-US" sz="2800" i="1" dirty="0"/>
                <a:t>PAWLUS, Michael. DEVINE, Rodger.  </a:t>
              </a:r>
              <a:r>
                <a:rPr lang="en-US" sz="2800" b="1" i="1" dirty="0"/>
                <a:t>Hands-On Deep Learning With R.</a:t>
              </a:r>
              <a:r>
                <a:rPr lang="en-US" sz="2800" i="1" dirty="0"/>
                <a:t>  April 2020. </a:t>
              </a:r>
              <a:r>
                <a:rPr lang="en-US" sz="2800" i="1" dirty="0" err="1"/>
                <a:t>Packt</a:t>
              </a:r>
              <a:r>
                <a:rPr lang="en-US" sz="2800" i="1" dirty="0"/>
                <a:t>.</a:t>
              </a:r>
              <a:endParaRPr lang="pt-BR" sz="2800" i="1" dirty="0"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90B6F23B-C91B-4BB2-B4EA-D6DBFCF5E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502" y="1380430"/>
              <a:ext cx="1650237" cy="2048570"/>
            </a:xfrm>
            <a:prstGeom prst="rect">
              <a:avLst/>
            </a:prstGeom>
          </p:spPr>
        </p:pic>
        <p:pic>
          <p:nvPicPr>
            <p:cNvPr id="2050" name="Picture 2" descr="Hands-On Deep Learning with R: A practical guide to designing, building,  and improving neural network models using R by Michael Pawlus">
              <a:extLst>
                <a:ext uri="{FF2B5EF4-FFF2-40B4-BE49-F238E27FC236}">
                  <a16:creationId xmlns:a16="http://schemas.microsoft.com/office/drawing/2014/main" id="{D2CBD92D-0182-4CE2-B01D-A1CC70732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35" y="4003694"/>
              <a:ext cx="2048570" cy="2172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2CE02B95-EB9E-43D5-9635-E105384FE3BE}"/>
              </a:ext>
            </a:extLst>
          </p:cNvPr>
          <p:cNvSpPr txBox="1"/>
          <p:nvPr/>
        </p:nvSpPr>
        <p:spPr>
          <a:xfrm>
            <a:off x="320511" y="612844"/>
            <a:ext cx="116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518392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9791ACF-3BAC-4E7E-8293-3827407DF051}"/>
              </a:ext>
            </a:extLst>
          </p:cNvPr>
          <p:cNvSpPr txBox="1"/>
          <p:nvPr/>
        </p:nvSpPr>
        <p:spPr>
          <a:xfrm>
            <a:off x="843280" y="2228671"/>
            <a:ext cx="1070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60596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9791ACF-3BAC-4E7E-8293-3827407DF051}"/>
              </a:ext>
            </a:extLst>
          </p:cNvPr>
          <p:cNvSpPr txBox="1"/>
          <p:nvPr/>
        </p:nvSpPr>
        <p:spPr>
          <a:xfrm>
            <a:off x="320511" y="612844"/>
            <a:ext cx="116232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1. Introdução: contextualização e problema proposto</a:t>
            </a:r>
          </a:p>
          <a:p>
            <a:endParaRPr lang="pt-BR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Covid-19 em 2020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pt-BR" sz="3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enário de incertezas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Arial" panose="020B0604020202020204" pitchFamily="34" charset="0"/>
                <a:ea typeface="Calibri" panose="020F0502020204030204" pitchFamily="34" charset="0"/>
              </a:rPr>
              <a:t>Necessidade de </a:t>
            </a:r>
            <a:r>
              <a:rPr lang="pt-BR" sz="3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melhores planejamentos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Aperfeiçoament</a:t>
            </a:r>
            <a:r>
              <a:rPr lang="pt-BR" sz="3600" dirty="0">
                <a:latin typeface="Arial" panose="020B0604020202020204" pitchFamily="34" charset="0"/>
                <a:ea typeface="Calibri" panose="020F0502020204030204" pitchFamily="34" charset="0"/>
              </a:rPr>
              <a:t>o </a:t>
            </a:r>
            <a:r>
              <a:rPr lang="pt-BR" sz="3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do planejamento da gestão pública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latin typeface="Arial" panose="020B0604020202020204" pitchFamily="34" charset="0"/>
                <a:ea typeface="Calibri" panose="020F0502020204030204" pitchFamily="34" charset="0"/>
              </a:rPr>
              <a:t>P</a:t>
            </a:r>
            <a:r>
              <a:rPr lang="pt-BR" sz="3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revisibilidade da arrecadação: séries temporais e </a:t>
            </a:r>
            <a:r>
              <a:rPr lang="pt-BR" sz="3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machine</a:t>
            </a:r>
            <a:r>
              <a:rPr lang="pt-BR" sz="36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36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learning</a:t>
            </a:r>
            <a:r>
              <a:rPr lang="pt-BR" sz="3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(redes neurais)</a:t>
            </a:r>
            <a:endParaRPr lang="pt-BR" sz="3600" b="1" dirty="0"/>
          </a:p>
        </p:txBody>
      </p:sp>
    </p:spTree>
    <p:extLst>
      <p:ext uri="{BB962C8B-B14F-4D97-AF65-F5344CB8AC3E}">
        <p14:creationId xmlns:p14="http://schemas.microsoft.com/office/powerpoint/2010/main" val="316059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9791ACF-3BAC-4E7E-8293-3827407DF051}"/>
              </a:ext>
            </a:extLst>
          </p:cNvPr>
          <p:cNvSpPr txBox="1"/>
          <p:nvPr/>
        </p:nvSpPr>
        <p:spPr>
          <a:xfrm>
            <a:off x="320511" y="612844"/>
            <a:ext cx="116232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2. Coleta de dados</a:t>
            </a:r>
          </a:p>
          <a:p>
            <a:endParaRPr lang="pt-BR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Linguagem de programação 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Interface de desenvolvimento R Studio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i="1" dirty="0" err="1"/>
              <a:t>Application</a:t>
            </a:r>
            <a:r>
              <a:rPr lang="pt-BR" sz="3600" i="1" dirty="0"/>
              <a:t> </a:t>
            </a:r>
            <a:r>
              <a:rPr lang="pt-BR" sz="3600" i="1" dirty="0" err="1"/>
              <a:t>Programming</a:t>
            </a:r>
            <a:r>
              <a:rPr lang="pt-BR" sz="3600" i="1" dirty="0"/>
              <a:t> Interface (APIs) </a:t>
            </a:r>
          </a:p>
          <a:p>
            <a:pPr lvl="1"/>
            <a:r>
              <a:rPr lang="pt-BR" sz="3600" dirty="0"/>
              <a:t>R </a:t>
            </a:r>
            <a:r>
              <a:rPr lang="pt-BR" sz="3600" dirty="0" err="1"/>
              <a:t>Packages</a:t>
            </a:r>
            <a:r>
              <a:rPr lang="pt-BR" sz="3600" dirty="0"/>
              <a:t>: </a:t>
            </a:r>
            <a:r>
              <a:rPr lang="pt-BR" sz="3600" b="1" i="1" dirty="0" err="1"/>
              <a:t>rbcb</a:t>
            </a:r>
            <a:r>
              <a:rPr lang="pt-BR" sz="3600" dirty="0"/>
              <a:t> e </a:t>
            </a:r>
            <a:r>
              <a:rPr lang="pt-BR" sz="3600" b="1" i="1" dirty="0" err="1"/>
              <a:t>ipeadatar</a:t>
            </a:r>
            <a:endParaRPr lang="pt-BR" sz="3600" dirty="0"/>
          </a:p>
          <a:p>
            <a:pPr marL="1485900" lvl="2" indent="-571500">
              <a:buFontTx/>
              <a:buChar char="-"/>
            </a:pPr>
            <a:r>
              <a:rPr lang="pt-BR" sz="3600" dirty="0"/>
              <a:t>SGS – Sistema Gerenciador de Séries Temporais do Banco Central do Brasil</a:t>
            </a:r>
          </a:p>
          <a:p>
            <a:pPr marL="1485900" lvl="2" indent="-571500">
              <a:buFontTx/>
              <a:buChar char="-"/>
            </a:pPr>
            <a:r>
              <a:rPr lang="pt-BR" sz="3600" dirty="0"/>
              <a:t>Instituto de Pesquisa Econômica Aplicada </a:t>
            </a:r>
          </a:p>
          <a:p>
            <a:endParaRPr lang="pt-BR" sz="3600" i="1" dirty="0"/>
          </a:p>
        </p:txBody>
      </p:sp>
    </p:spTree>
    <p:extLst>
      <p:ext uri="{BB962C8B-B14F-4D97-AF65-F5344CB8AC3E}">
        <p14:creationId xmlns:p14="http://schemas.microsoft.com/office/powerpoint/2010/main" val="5387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9791ACF-3BAC-4E7E-8293-3827407DF051}"/>
              </a:ext>
            </a:extLst>
          </p:cNvPr>
          <p:cNvSpPr txBox="1"/>
          <p:nvPr/>
        </p:nvSpPr>
        <p:spPr>
          <a:xfrm>
            <a:off x="320511" y="612844"/>
            <a:ext cx="11623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3. Processamento/Tratamento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Período de Jan/1995 a </a:t>
            </a:r>
            <a:r>
              <a:rPr lang="pt-BR" sz="3600" dirty="0" err="1"/>
              <a:t>Fev</a:t>
            </a:r>
            <a:r>
              <a:rPr lang="pt-BR" sz="3600" dirty="0"/>
              <a:t>/2021.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5.024 registros: arrecadação, PIB, consumo de energia total, comercial, residencial, industrial e outros.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/>
              <a:t>Nenhum tratamento especial foi necessário ser aplicado aos dados, salvo a junção das séries temporais pela data.</a:t>
            </a:r>
          </a:p>
        </p:txBody>
      </p:sp>
    </p:spTree>
    <p:extLst>
      <p:ext uri="{BB962C8B-B14F-4D97-AF65-F5344CB8AC3E}">
        <p14:creationId xmlns:p14="http://schemas.microsoft.com/office/powerpoint/2010/main" val="364110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68AC4A76-A574-42B4-B5BF-C36BEB36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24" y="1258146"/>
            <a:ext cx="10160522" cy="529617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9791ACF-3BAC-4E7E-8293-3827407DF051}"/>
              </a:ext>
            </a:extLst>
          </p:cNvPr>
          <p:cNvSpPr txBox="1"/>
          <p:nvPr/>
        </p:nvSpPr>
        <p:spPr>
          <a:xfrm>
            <a:off x="320511" y="612844"/>
            <a:ext cx="1162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4. Análise e Exploração dos Dados</a:t>
            </a:r>
          </a:p>
          <a:p>
            <a:endParaRPr lang="pt-BR" sz="3600" b="1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E021E79-29DF-487D-974A-0707A64C975F}"/>
              </a:ext>
            </a:extLst>
          </p:cNvPr>
          <p:cNvGrpSpPr/>
          <p:nvPr/>
        </p:nvGrpSpPr>
        <p:grpSpPr>
          <a:xfrm>
            <a:off x="7251273" y="3487917"/>
            <a:ext cx="2392347" cy="1391656"/>
            <a:chOff x="7025030" y="3429000"/>
            <a:chExt cx="2392347" cy="1391656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9A543BD-D2DD-4EDD-B699-690B0C3E08AB}"/>
                </a:ext>
              </a:extLst>
            </p:cNvPr>
            <p:cNvSpPr txBox="1"/>
            <p:nvPr/>
          </p:nvSpPr>
          <p:spPr>
            <a:xfrm>
              <a:off x="7025030" y="4451324"/>
              <a:ext cx="2253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COVID-19</a:t>
              </a:r>
            </a:p>
          </p:txBody>
        </p: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9A1679A9-E1E2-4719-BA6F-F32F3E48C9B1}"/>
                </a:ext>
              </a:extLst>
            </p:cNvPr>
            <p:cNvCxnSpPr/>
            <p:nvPr/>
          </p:nvCxnSpPr>
          <p:spPr>
            <a:xfrm flipV="1">
              <a:off x="8465270" y="3429000"/>
              <a:ext cx="952107" cy="9544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51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9791ACF-3BAC-4E7E-8293-3827407DF051}"/>
              </a:ext>
            </a:extLst>
          </p:cNvPr>
          <p:cNvSpPr txBox="1"/>
          <p:nvPr/>
        </p:nvSpPr>
        <p:spPr>
          <a:xfrm>
            <a:off x="320511" y="612844"/>
            <a:ext cx="1162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4. Análise e Exploração dos Dados</a:t>
            </a:r>
          </a:p>
          <a:p>
            <a:endParaRPr lang="pt-BR" sz="3600" b="1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E021E79-29DF-487D-974A-0707A64C975F}"/>
              </a:ext>
            </a:extLst>
          </p:cNvPr>
          <p:cNvGrpSpPr/>
          <p:nvPr/>
        </p:nvGrpSpPr>
        <p:grpSpPr>
          <a:xfrm>
            <a:off x="7251273" y="3487917"/>
            <a:ext cx="2392347" cy="1391656"/>
            <a:chOff x="7025030" y="3429000"/>
            <a:chExt cx="2392347" cy="1391656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F9A543BD-D2DD-4EDD-B699-690B0C3E08AB}"/>
                </a:ext>
              </a:extLst>
            </p:cNvPr>
            <p:cNvSpPr txBox="1"/>
            <p:nvPr/>
          </p:nvSpPr>
          <p:spPr>
            <a:xfrm>
              <a:off x="7025030" y="4451324"/>
              <a:ext cx="2253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COVID-19</a:t>
              </a:r>
            </a:p>
          </p:txBody>
        </p: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9A1679A9-E1E2-4719-BA6F-F32F3E48C9B1}"/>
                </a:ext>
              </a:extLst>
            </p:cNvPr>
            <p:cNvCxnSpPr/>
            <p:nvPr/>
          </p:nvCxnSpPr>
          <p:spPr>
            <a:xfrm flipV="1">
              <a:off x="8465270" y="3429000"/>
              <a:ext cx="952107" cy="9544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01F29502-F969-4C4F-B798-3C5F83166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09" y="1368548"/>
            <a:ext cx="10154172" cy="528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8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4. Análise e Exploração dos Dados</a:t>
            </a:r>
          </a:p>
          <a:p>
            <a:endParaRPr lang="pt-BR" sz="36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35BB3B-30A2-42AD-B5CC-E1D89943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61" y="1580532"/>
            <a:ext cx="9122949" cy="52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1">
            <a:extLst>
              <a:ext uri="{FF2B5EF4-FFF2-40B4-BE49-F238E27FC236}">
                <a16:creationId xmlns:a16="http://schemas.microsoft.com/office/drawing/2014/main" id="{DB4A5BD1-50A4-4836-8182-75877DAE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28" y="1624585"/>
            <a:ext cx="9050161" cy="471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D2C04F-D869-4035-8442-15231CA5B2FA}"/>
              </a:ext>
            </a:extLst>
          </p:cNvPr>
          <p:cNvSpPr txBox="1"/>
          <p:nvPr/>
        </p:nvSpPr>
        <p:spPr>
          <a:xfrm>
            <a:off x="320511" y="612844"/>
            <a:ext cx="1162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4. Análise e Exploração dos Dados</a:t>
            </a:r>
          </a:p>
          <a:p>
            <a:endParaRPr lang="pt-BR" sz="3600" b="1" dirty="0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42C5782C-4533-4A5D-AD4B-60765CDF6669}"/>
              </a:ext>
            </a:extLst>
          </p:cNvPr>
          <p:cNvGrpSpPr>
            <a:grpSpLocks/>
          </p:cNvGrpSpPr>
          <p:nvPr/>
        </p:nvGrpSpPr>
        <p:grpSpPr bwMode="auto">
          <a:xfrm>
            <a:off x="4698558" y="2301627"/>
            <a:ext cx="2324100" cy="912913"/>
            <a:chOff x="2320" y="3585"/>
            <a:chExt cx="3660" cy="735"/>
          </a:xfrm>
        </p:grpSpPr>
        <p:cxnSp>
          <p:nvCxnSpPr>
            <p:cNvPr id="1028" name="AutoShape 4">
              <a:extLst>
                <a:ext uri="{FF2B5EF4-FFF2-40B4-BE49-F238E27FC236}">
                  <a16:creationId xmlns:a16="http://schemas.microsoft.com/office/drawing/2014/main" id="{26260F60-D87C-4779-B300-102E8E3041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96" y="3942"/>
              <a:ext cx="1016" cy="378"/>
            </a:xfrm>
            <a:prstGeom prst="straightConnector1">
              <a:avLst/>
            </a:prstGeom>
            <a:noFill/>
            <a:ln w="9525">
              <a:solidFill>
                <a:srgbClr val="FFC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8BD77FD3-700C-4BA4-BC4B-EEA15A884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0" y="3585"/>
              <a:ext cx="3660" cy="4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</a:pPr>
              <a:r>
                <a:rPr kumimoji="0" lang="pt-BR" altLang="pt-BR" sz="1600" b="1" i="0" u="none" strike="noStrike" cap="none" normalizeH="0" baseline="0" dirty="0">
                  <a:ln>
                    <a:noFill/>
                  </a:ln>
                  <a:solidFill>
                    <a:srgbClr val="FFC000"/>
                  </a:solidFill>
                  <a:effectLst/>
                  <a:latin typeface="Calibri" panose="020F0502020204030204" pitchFamily="34" charset="0"/>
                </a:rPr>
                <a:t>CONSUMO DE ENERGIA ELÉTRICA</a:t>
              </a:r>
              <a:endPara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0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46260A5-4FB6-469B-8AB9-6D5EFDC4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77" y="3984412"/>
            <a:ext cx="3313059" cy="746256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3EAD3C8-0CB4-45D4-AFC0-CF4A2CB37E89}"/>
              </a:ext>
            </a:extLst>
          </p:cNvPr>
          <p:cNvGrpSpPr/>
          <p:nvPr/>
        </p:nvGrpSpPr>
        <p:grpSpPr>
          <a:xfrm>
            <a:off x="7232419" y="3653172"/>
            <a:ext cx="2392347" cy="1391656"/>
            <a:chOff x="7025030" y="3429000"/>
            <a:chExt cx="2392347" cy="1391656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0306AC4-A4E3-4C0E-8F7E-DE64E462C3CC}"/>
                </a:ext>
              </a:extLst>
            </p:cNvPr>
            <p:cNvSpPr txBox="1"/>
            <p:nvPr/>
          </p:nvSpPr>
          <p:spPr>
            <a:xfrm>
              <a:off x="7025030" y="4451324"/>
              <a:ext cx="2253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COVID-19</a:t>
              </a:r>
            </a:p>
          </p:txBody>
        </p: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F1137CBD-8D17-402D-9837-46809B802D78}"/>
                </a:ext>
              </a:extLst>
            </p:cNvPr>
            <p:cNvCxnSpPr/>
            <p:nvPr/>
          </p:nvCxnSpPr>
          <p:spPr>
            <a:xfrm flipV="1">
              <a:off x="8465270" y="3429000"/>
              <a:ext cx="952107" cy="9544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9155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522</Words>
  <Application>Microsoft Office PowerPoint</Application>
  <PresentationFormat>Widescreen</PresentationFormat>
  <Paragraphs>75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Rodrigues Amaral</dc:creator>
  <cp:lastModifiedBy>Lucas Rodrigues Amaral</cp:lastModifiedBy>
  <cp:revision>62</cp:revision>
  <dcterms:created xsi:type="dcterms:W3CDTF">2021-02-05T01:58:17Z</dcterms:created>
  <dcterms:modified xsi:type="dcterms:W3CDTF">2021-04-15T16:59:05Z</dcterms:modified>
</cp:coreProperties>
</file>